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3" r:id="rId4"/>
  </p:sldMasterIdLst>
  <p:notesMasterIdLst>
    <p:notesMasterId r:id="rId18"/>
  </p:notesMasterIdLst>
  <p:sldIdLst>
    <p:sldId id="401" r:id="rId5"/>
    <p:sldId id="403" r:id="rId6"/>
    <p:sldId id="402" r:id="rId7"/>
    <p:sldId id="411" r:id="rId8"/>
    <p:sldId id="410" r:id="rId9"/>
    <p:sldId id="412" r:id="rId10"/>
    <p:sldId id="413" r:id="rId11"/>
    <p:sldId id="414" r:id="rId12"/>
    <p:sldId id="415" r:id="rId13"/>
    <p:sldId id="394" r:id="rId14"/>
    <p:sldId id="408" r:id="rId15"/>
    <p:sldId id="416" r:id="rId16"/>
    <p:sldId id="4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6" autoAdjust="0"/>
    <p:restoredTop sz="96208" autoAdjust="0"/>
  </p:normalViewPr>
  <p:slideViewPr>
    <p:cSldViewPr snapToGrid="0">
      <p:cViewPr varScale="1">
        <p:scale>
          <a:sx n="91" d="100"/>
          <a:sy n="91" d="100"/>
        </p:scale>
        <p:origin x="230" y="7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2000" b="1" dirty="0"/>
            <a:t>Platform Design</a:t>
          </a: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2000" b="1" dirty="0"/>
            <a:t>Product Showcase</a:t>
          </a: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2000" b="1" dirty="0"/>
            <a:t>User Authentication</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endParaRPr lang="en-US" sz="1800" dirty="0"/>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2000" b="1" i="0" u="none" dirty="0"/>
            <a:t>Shopping card And Checkout </a:t>
          </a:r>
          <a:endParaRPr lang="en-US" sz="2000" b="1"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endParaRPr lang="en-US" sz="1800" dirty="0"/>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2000" b="1" i="0" u="none" dirty="0"/>
            <a:t>Payment Integration</a:t>
          </a:r>
          <a:r>
            <a:rPr lang="en-US" sz="1200" b="0" i="0" u="none" dirty="0"/>
            <a:t>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custLinFactNeighborX="-5170" custLinFactNeighborY="-3714">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custLinFactNeighborX="-52026" custLinFactNeighborY="9284">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custLinFactNeighborX="-50088" custLinFactNeighborY="-7427">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21170" y="1008614"/>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0" y="502476"/>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889000">
            <a:lnSpc>
              <a:spcPct val="90000"/>
            </a:lnSpc>
            <a:spcBef>
              <a:spcPct val="0"/>
            </a:spcBef>
            <a:spcAft>
              <a:spcPct val="35000"/>
            </a:spcAft>
            <a:buNone/>
          </a:pPr>
          <a:r>
            <a:rPr lang="en-US" sz="2000" b="1" kern="1200" dirty="0"/>
            <a:t>Platform Design</a:t>
          </a:r>
        </a:p>
      </dsp:txBody>
      <dsp:txXfrm>
        <a:off x="0" y="502476"/>
        <a:ext cx="3242340" cy="564276"/>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endParaRPr lang="en-US" sz="2000" kern="1200" dirty="0"/>
        </a:p>
      </dsp:txBody>
      <dsp:txXfrm>
        <a:off x="339863" y="1836462"/>
        <a:ext cx="2679620" cy="386443"/>
      </dsp:txXfrm>
    </dsp:sp>
    <dsp:sp modelId="{B3AC6DBE-85B6-4AF3-BADF-7E1E82B735CC}">
      <dsp:nvSpPr>
        <dsp:cNvPr id="0" name=""/>
        <dsp:cNvSpPr/>
      </dsp:nvSpPr>
      <dsp:spPr>
        <a:xfrm>
          <a:off x="1574147" y="1643852"/>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1820927" y="1725064"/>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99757" y="2381676"/>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889000">
            <a:lnSpc>
              <a:spcPct val="90000"/>
            </a:lnSpc>
            <a:spcBef>
              <a:spcPct val="0"/>
            </a:spcBef>
            <a:spcAft>
              <a:spcPct val="35000"/>
            </a:spcAft>
            <a:buNone/>
          </a:pPr>
          <a:r>
            <a:rPr lang="en-US" sz="2000" b="1" kern="1200" dirty="0"/>
            <a:t>Product Showcase</a:t>
          </a:r>
        </a:p>
      </dsp:txBody>
      <dsp:txXfrm>
        <a:off x="199757" y="2381676"/>
        <a:ext cx="3242340" cy="564276"/>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endParaRPr lang="en-US" sz="2000" kern="1200" dirty="0"/>
        </a:p>
      </dsp:txBody>
      <dsp:txXfrm>
        <a:off x="2014626" y="1196949"/>
        <a:ext cx="2679620" cy="386443"/>
      </dsp:txXfrm>
    </dsp:sp>
    <dsp:sp modelId="{F34C40A7-6131-4EF1-9887-E7EEA86D1562}">
      <dsp:nvSpPr>
        <dsp:cNvPr id="0" name=""/>
        <dsp:cNvSpPr/>
      </dsp:nvSpPr>
      <dsp:spPr>
        <a:xfrm>
          <a:off x="1773904" y="1710529"/>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521528"/>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889000">
            <a:lnSpc>
              <a:spcPct val="90000"/>
            </a:lnSpc>
            <a:spcBef>
              <a:spcPct val="0"/>
            </a:spcBef>
            <a:spcAft>
              <a:spcPct val="35000"/>
            </a:spcAft>
            <a:buNone/>
          </a:pPr>
          <a:r>
            <a:rPr lang="en-US" sz="2000" b="1" kern="1200" dirty="0"/>
            <a:t>User Authentication</a:t>
          </a:r>
        </a:p>
      </dsp:txBody>
      <dsp:txXfrm>
        <a:off x="3408029" y="521528"/>
        <a:ext cx="3242340" cy="564276"/>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pP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5227577" y="1629815"/>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3606407" y="2280015"/>
          <a:ext cx="3242340" cy="705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8456" rIns="145578" bIns="38456" numCol="1" spcCol="1270" anchor="ctr" anchorCtr="0">
          <a:noAutofit/>
        </a:bodyPr>
        <a:lstStyle/>
        <a:p>
          <a:pPr marL="0" lvl="0" indent="0" algn="l" defTabSz="889000">
            <a:lnSpc>
              <a:spcPct val="90000"/>
            </a:lnSpc>
            <a:spcBef>
              <a:spcPct val="0"/>
            </a:spcBef>
            <a:spcAft>
              <a:spcPct val="35000"/>
            </a:spcAft>
            <a:buNone/>
          </a:pPr>
          <a:r>
            <a:rPr lang="en-US" sz="2000" b="1" i="0" u="none" kern="1200" dirty="0"/>
            <a:t>Shopping card And Checkout </a:t>
          </a:r>
          <a:endParaRPr lang="en-US" sz="2000" b="1" kern="1200" dirty="0"/>
        </a:p>
      </dsp:txBody>
      <dsp:txXfrm>
        <a:off x="3606407" y="2280015"/>
        <a:ext cx="3242340" cy="705345"/>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endParaRPr lang="en-US" sz="1800" kern="1200" dirty="0"/>
        </a:p>
      </dsp:txBody>
      <dsp:txXfrm>
        <a:off x="5364152" y="1196949"/>
        <a:ext cx="2679620" cy="386443"/>
      </dsp:txXfrm>
    </dsp:sp>
    <dsp:sp modelId="{3FE75B81-9D06-4F9F-BD87-C2A832B06693}">
      <dsp:nvSpPr>
        <dsp:cNvPr id="0" name=""/>
        <dsp:cNvSpPr/>
      </dsp:nvSpPr>
      <dsp:spPr>
        <a:xfrm>
          <a:off x="5180554" y="1615281"/>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547176"/>
          <a:ext cx="2947582" cy="51297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889000">
            <a:lnSpc>
              <a:spcPct val="90000"/>
            </a:lnSpc>
            <a:spcBef>
              <a:spcPct val="0"/>
            </a:spcBef>
            <a:spcAft>
              <a:spcPct val="35000"/>
            </a:spcAft>
            <a:buNone/>
          </a:pPr>
          <a:r>
            <a:rPr lang="en-US" sz="2000" b="1" i="0" u="none" kern="1200" dirty="0"/>
            <a:t>Payment Integration</a:t>
          </a:r>
          <a:r>
            <a:rPr lang="en-US" sz="1200" b="0" i="0" u="none" kern="1200" dirty="0"/>
            <a:t> </a:t>
          </a:r>
          <a:endParaRPr lang="en-US" sz="1200" kern="1200" dirty="0"/>
        </a:p>
      </dsp:txBody>
      <dsp:txXfrm>
        <a:off x="6904934" y="547176"/>
        <a:ext cx="2947582" cy="512978"/>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endParaRPr lang="en-US" sz="1800" kern="1200" dirty="0"/>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9/28/2023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dirty="0"/>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dirty="0"/>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dirty="0"/>
              <a:t>Click to edit Master title style</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679704" y="1589462"/>
            <a:ext cx="5753862" cy="3511296"/>
          </a:xfrm>
        </p:spPr>
        <p:txBody>
          <a:bodyPr>
            <a:noAutofit/>
          </a:bodyPr>
          <a:lstStyle/>
          <a:p>
            <a:r>
              <a:rPr lang="en-US" sz="6600" dirty="0">
                <a:latin typeface="Algerian" panose="04020705040A02060702" pitchFamily="82" charset="0"/>
              </a:rPr>
              <a:t>E-COMMERCE</a:t>
            </a:r>
            <a:br>
              <a:rPr lang="en-US" sz="6600" dirty="0">
                <a:latin typeface="Algerian" panose="04020705040A02060702" pitchFamily="82" charset="0"/>
              </a:rPr>
            </a:br>
            <a:r>
              <a:rPr lang="en-US" sz="6600" dirty="0">
                <a:latin typeface="Algerian" panose="04020705040A02060702" pitchFamily="82" charset="0"/>
              </a:rPr>
              <a:t>APPLICATION</a:t>
            </a:r>
            <a:br>
              <a:rPr lang="en-US" sz="6600" dirty="0">
                <a:latin typeface="Algerian" panose="04020705040A02060702" pitchFamily="82" charset="0"/>
              </a:rPr>
            </a:br>
            <a:r>
              <a:rPr lang="en-US" sz="6600" dirty="0">
                <a:latin typeface="Algerian" panose="04020705040A02060702" pitchFamily="82" charset="0"/>
              </a:rPr>
              <a:t>ON IBM CLOUD FOUNDRY</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err="1"/>
              <a:t>Srividhya</a:t>
            </a:r>
            <a:r>
              <a:rPr lang="en-US" dirty="0"/>
              <a:t> S</a:t>
            </a:r>
          </a:p>
          <a:p>
            <a:r>
              <a:rPr lang="en-US"/>
              <a:t>912421104044</a:t>
            </a:r>
            <a:endParaRPr lang="en-US" dirty="0"/>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IN" b="1" dirty="0">
                <a:solidFill>
                  <a:srgbClr val="7030A0"/>
                </a:solidFill>
                <a:latin typeface="Algerian" panose="04020705040A02060702" pitchFamily="82" charset="0"/>
              </a:rPr>
              <a:t>SHOPPING CART AND CHECKOUT:</a:t>
            </a:r>
            <a:endParaRPr lang="en-US" b="1" dirty="0">
              <a:solidFill>
                <a:srgbClr val="7030A0"/>
              </a:solidFill>
              <a:latin typeface="Algerian" panose="04020705040A02060702" pitchFamily="82" charset="0"/>
            </a:endParaRP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normAutofit/>
          </a:bodyPr>
          <a:lstStyle/>
          <a:p>
            <a:r>
              <a:rPr lang="en-US" sz="800" dirty="0"/>
              <a:t>.</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a:xfrm>
            <a:off x="962026" y="1647824"/>
            <a:ext cx="8772524" cy="457201"/>
          </a:xfrm>
        </p:spPr>
        <p:txBody>
          <a:bodyPr>
            <a:normAutofit fontScale="85000" lnSpcReduction="10000"/>
          </a:bodyPr>
          <a:lstStyle/>
          <a:p>
            <a:pPr marL="0" indent="0">
              <a:buNone/>
            </a:pPr>
            <a:r>
              <a:rPr lang="en-US" dirty="0"/>
              <a:t>Design and develop the shopping cart functionality and a smooth checkout process.</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normAutofit/>
          </a:bodyPr>
          <a:lstStyle/>
          <a:p>
            <a:r>
              <a:rPr lang="en-US" sz="800" dirty="0"/>
              <a:t>.</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a:xfrm>
            <a:off x="1057013" y="2247899"/>
            <a:ext cx="9144262" cy="4027066"/>
          </a:xfrm>
        </p:spPr>
        <p:txBody>
          <a:bodyPr>
            <a:noAutofit/>
          </a:bodyPr>
          <a:lstStyle/>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Shopping Cart Functionality: </a:t>
            </a:r>
            <a:r>
              <a:rPr lang="en-US" sz="2000" dirty="0">
                <a:latin typeface="Times New Roman" panose="02020603050405020304" pitchFamily="18" charset="0"/>
                <a:cs typeface="Times New Roman" panose="02020603050405020304" pitchFamily="18" charset="0"/>
              </a:rPr>
              <a:t>Include a shopping cart icon or link in the website's header to give users easy access to their cart.</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Smooth Checkout Process: </a:t>
            </a:r>
            <a:r>
              <a:rPr lang="en-US" sz="2000" dirty="0">
                <a:latin typeface="Times New Roman" panose="02020603050405020304" pitchFamily="18" charset="0"/>
                <a:cs typeface="Times New Roman" panose="02020603050405020304" pitchFamily="18" charset="0"/>
              </a:rPr>
              <a:t>Create a multi-step checkout process, with each step clearly labeled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Order Confirmation: </a:t>
            </a:r>
            <a:r>
              <a:rPr lang="en-US" sz="2000" dirty="0">
                <a:latin typeface="Times New Roman" panose="02020603050405020304" pitchFamily="18" charset="0"/>
                <a:cs typeface="Times New Roman" panose="02020603050405020304" pitchFamily="18" charset="0"/>
              </a:rPr>
              <a:t>Display a confirmation message and order number to users after successfully placing an order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Error Handling and Validation: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Implement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robust error handling to gracefully manage issues such as payment failures, invalid addresses, or out-of-stock items.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Testing: </a:t>
            </a:r>
            <a:r>
              <a:rPr lang="en-US" sz="2000" dirty="0">
                <a:latin typeface="Times New Roman" panose="02020603050405020304" pitchFamily="18" charset="0"/>
                <a:cs typeface="Times New Roman" panose="02020603050405020304" pitchFamily="18" charset="0"/>
              </a:rPr>
              <a:t>Thoroughly test the entire checkout process with real and simulated transactions to identify and resolve any issues</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5477312" y="1177983"/>
            <a:ext cx="6266576" cy="1261704"/>
          </a:xfrm>
        </p:spPr>
        <p:txBody>
          <a:bodyPr/>
          <a:lstStyle/>
          <a:p>
            <a:pPr algn="ctr"/>
            <a:r>
              <a:rPr lang="en-US" b="1" dirty="0">
                <a:latin typeface="Algerian" panose="04020705040A02060702" pitchFamily="82" charset="0"/>
              </a:rPr>
              <a:t>PAYMENT</a:t>
            </a:r>
            <a:br>
              <a:rPr lang="en-US" b="1" dirty="0">
                <a:latin typeface="Algerian" panose="04020705040A02060702" pitchFamily="82" charset="0"/>
              </a:rPr>
            </a:br>
            <a:r>
              <a:rPr lang="en-US" b="1" dirty="0">
                <a:latin typeface="Algerian" panose="04020705040A02060702" pitchFamily="82" charset="0"/>
              </a:rPr>
              <a:t>INTEGRATION:</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7007575" y="2699409"/>
            <a:ext cx="4617720" cy="3054096"/>
          </a:xfrm>
        </p:spPr>
        <p:txBody>
          <a:bodyPr>
            <a:normAutofit/>
          </a:bodyPr>
          <a:lstStyle/>
          <a:p>
            <a:r>
              <a:rPr lang="en-US" sz="2400" dirty="0">
                <a:latin typeface="Times New Roman" panose="02020603050405020304" pitchFamily="18" charset="0"/>
                <a:cs typeface="Times New Roman" panose="02020603050405020304" pitchFamily="18" charset="0"/>
              </a:rPr>
              <a:t>Integrate secure payment gateways to facilitate transactions</a:t>
            </a:r>
          </a:p>
        </p:txBody>
      </p:sp>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a:xfrm>
            <a:off x="0" y="-25167"/>
            <a:ext cx="6105136" cy="4191000"/>
          </a:xfrm>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1" y="3381375"/>
            <a:ext cx="5791200" cy="1295400"/>
          </a:xfrm>
        </p:spPr>
        <p:txBody>
          <a:bodyPr>
            <a:noAutofit/>
          </a:bodyPr>
          <a:lstStyle/>
          <a:p>
            <a:r>
              <a:rPr lang="en-US" sz="2800" dirty="0">
                <a:latin typeface="Times New Roman" panose="02020603050405020304" pitchFamily="18" charset="0"/>
                <a:cs typeface="Times New Roman" panose="02020603050405020304" pitchFamily="18" charset="0"/>
              </a:rPr>
              <a:t>Focus on providing an intuitive and visually appealing user experience for both</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artisan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9713C8C-8E70-45D5-AE59-23E60168254E}" type="slidenum">
              <a:rPr lang="en-US" smtClean="0"/>
              <a:t>12</a:t>
            </a:fld>
            <a:endParaRPr lang="en-US" dirty="0"/>
          </a:p>
        </p:txBody>
      </p:sp>
      <p:sp>
        <p:nvSpPr>
          <p:cNvPr id="5" name="Text Placeholder 4"/>
          <p:cNvSpPr>
            <a:spLocks noGrp="1"/>
          </p:cNvSpPr>
          <p:nvPr>
            <p:ph type="body" sz="quarter" idx="13"/>
          </p:nvPr>
        </p:nvSpPr>
        <p:spPr>
          <a:xfrm>
            <a:off x="3257931" y="2097405"/>
            <a:ext cx="4434840" cy="1188720"/>
          </a:xfrm>
        </p:spPr>
        <p:txBody>
          <a:bodyPr>
            <a:normAutofit/>
          </a:bodyPr>
          <a:lstStyle/>
          <a:p>
            <a:r>
              <a:rPr lang="en-IN" sz="3600" b="1" dirty="0">
                <a:latin typeface="Algerian" panose="04020705040A02060702" pitchFamily="82" charset="0"/>
              </a:rPr>
              <a:t>USER </a:t>
            </a:r>
            <a:r>
              <a:rPr lang="en-IN" sz="3600" b="1" dirty="0" err="1">
                <a:latin typeface="Algerian" panose="04020705040A02060702" pitchFamily="82" charset="0"/>
              </a:rPr>
              <a:t>EXPERIeNCE</a:t>
            </a:r>
            <a:r>
              <a:rPr lang="en-IN" sz="3600" b="1" dirty="0">
                <a:latin typeface="Algerian" panose="04020705040A02060702" pitchFamily="82" charset="0"/>
              </a:rPr>
              <a:t>:</a:t>
            </a:r>
          </a:p>
        </p:txBody>
      </p:sp>
    </p:spTree>
    <p:extLst>
      <p:ext uri="{BB962C8B-B14F-4D97-AF65-F5344CB8AC3E}">
        <p14:creationId xmlns:p14="http://schemas.microsoft.com/office/powerpoint/2010/main" val="1164140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SRIVIDHYA S</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srividhya434500</a:t>
            </a:r>
            <a:r>
              <a:rPr lang="en-IN" dirty="0"/>
              <a:t>@gmail.com</a:t>
            </a:r>
            <a:endParaRPr lang="en-US" dirty="0"/>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endParaRPr lang="en-US" dirty="0"/>
          </a:p>
          <a:p>
            <a:endParaRPr lang="en-US" dirty="0"/>
          </a:p>
        </p:txBody>
      </p:sp>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Phase 1</a:t>
            </a:r>
            <a:br>
              <a:rPr lang="en-US" dirty="0"/>
            </a:br>
            <a:r>
              <a:rPr lang="en-US" dirty="0"/>
              <a:t>project</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r>
              <a:rPr lang="en-US" dirty="0"/>
              <a:t>Problem Definition</a:t>
            </a:r>
          </a:p>
          <a:p>
            <a:r>
              <a:rPr lang="en-US" dirty="0"/>
              <a:t>Design Thinking</a:t>
            </a:r>
          </a:p>
          <a:p>
            <a:endParaRPr lang="en-US" dirty="0"/>
          </a:p>
          <a:p>
            <a:endParaRPr lang="en-US" dirty="0"/>
          </a:p>
        </p:txBody>
      </p:sp>
      <p:pic>
        <p:nvPicPr>
          <p:cNvPr id="11" name="Picture Placeholder 10" descr="close up of hanging clothe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2"/>
          <a:srcRect l="17" r="17"/>
          <a:stretch/>
        </p:blipFill>
        <p:spPr/>
      </p:pic>
      <p:pic>
        <p:nvPicPr>
          <p:cNvPr id="13" name="Picture Placeholder 12" descr="woman dressing mannequin ">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3"/>
          <a:srcRect t="16" b="16"/>
          <a:stretch/>
        </p:blipFill>
        <p:spPr/>
      </p:pic>
      <p:pic>
        <p:nvPicPr>
          <p:cNvPr id="15" name="Picture Placeholder 14" descr="woman standing in front of rack of clothing">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l="22" r="22"/>
          <a:stretch/>
        </p:blipFill>
        <p:spPr/>
      </p:pic>
      <p:pic>
        <p:nvPicPr>
          <p:cNvPr id="17" name="Picture Placeholder 16" descr="hanging clothes and a purse">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5"/>
          <a:srcRect l="14" r="14"/>
          <a:stretch/>
        </p:blipFill>
        <p:spPr>
          <a:xfrm>
            <a:off x="9081588" y="3802956"/>
            <a:ext cx="3109415" cy="3055044"/>
          </a:xfrm>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Problem Definition:</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pPr/>
              <a:t>3</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normAutofit/>
          </a:bodyPr>
          <a:lstStyle/>
          <a:p>
            <a:r>
              <a:rPr lang="en-US" sz="2000" dirty="0">
                <a:latin typeface="Times New Roman" panose="02020603050405020304" pitchFamily="18" charset="0"/>
                <a:cs typeface="Times New Roman" panose="02020603050405020304" pitchFamily="18" charset="0"/>
              </a:rPr>
              <a:t>This project is to build an artisanal e-commerce platform using IBM cloud foundry . The goal is to connect skilled artisanal with a global audience showcasing their handmade products and providing features like secure shopping carts payment gateways and an intuitive checkout process. This involves designing the ecommerce platform, implementing necessary features , and ensuring a seamless user experience. Ensure that the application is intuitive and easy to use, with a user-friendly interface that facilitates product search, selection, and purchase. Ensure the application is highly available and reliable, minimizing downtime and disruptions to customers.</a:t>
            </a:r>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791" y="4107561"/>
            <a:ext cx="4786884" cy="969264"/>
          </a:xfrm>
        </p:spPr>
        <p:txBody>
          <a:bodyPr>
            <a:normAutofit/>
          </a:bodyPr>
          <a:lstStyle/>
          <a:p>
            <a:r>
              <a:rPr lang="en-US" dirty="0">
                <a:latin typeface="Times New Roman" panose="02020603050405020304" pitchFamily="18" charset="0"/>
                <a:cs typeface="Times New Roman" panose="02020603050405020304" pitchFamily="18" charset="0"/>
              </a:rPr>
              <a:t>Design your thoughts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9713C8C-8E70-45D5-AE59-23E60168254E}" type="slidenum">
              <a:rPr lang="en-US" smtClean="0"/>
              <a:t>4</a:t>
            </a:fld>
            <a:endParaRPr lang="en-US" dirty="0"/>
          </a:p>
        </p:txBody>
      </p:sp>
      <p:sp>
        <p:nvSpPr>
          <p:cNvPr id="5" name="Text Placeholder 4"/>
          <p:cNvSpPr>
            <a:spLocks noGrp="1"/>
          </p:cNvSpPr>
          <p:nvPr>
            <p:ph type="body" sz="quarter" idx="13"/>
          </p:nvPr>
        </p:nvSpPr>
        <p:spPr>
          <a:xfrm>
            <a:off x="3991356" y="2278380"/>
            <a:ext cx="4434840" cy="1188720"/>
          </a:xfrm>
        </p:spPr>
        <p:txBody>
          <a:bodyPr>
            <a:noAutofit/>
          </a:bodyPr>
          <a:lstStyle/>
          <a:p>
            <a:r>
              <a:rPr lang="en-US" sz="4400" dirty="0"/>
              <a:t>DESIGN THINKING</a:t>
            </a:r>
            <a:endParaRPr lang="en-IN" sz="4400" dirty="0"/>
          </a:p>
        </p:txBody>
      </p:sp>
    </p:spTree>
    <p:extLst>
      <p:ext uri="{BB962C8B-B14F-4D97-AF65-F5344CB8AC3E}">
        <p14:creationId xmlns:p14="http://schemas.microsoft.com/office/powerpoint/2010/main" val="8114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normAutofit/>
          </a:bodyPr>
          <a:lstStyle/>
          <a:p>
            <a:r>
              <a:rPr lang="en-US" sz="4400" dirty="0">
                <a:latin typeface="Algerian" panose="04020705040A02060702" pitchFamily="82" charset="0"/>
              </a:rPr>
              <a:t>DESIGN THINKING:</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pPr/>
              <a:t>5</a:t>
            </a:fld>
            <a:endParaRPr lang="en-US" dirty="0"/>
          </a:p>
        </p:txBody>
      </p:sp>
      <p:graphicFrame>
        <p:nvGraphicFramePr>
          <p:cNvPr id="16" name="Content Placeholder 3" descr="Timeline SmartArt graphic">
            <a:extLst>
              <a:ext uri="{FF2B5EF4-FFF2-40B4-BE49-F238E27FC236}">
                <a16:creationId xmlns:a16="http://schemas.microsoft.com/office/drawing/2014/main" id="{06F18670-AE9A-441F-B173-8595795DDC26}"/>
              </a:ext>
            </a:extLst>
          </p:cNvPr>
          <p:cNvGraphicFramePr>
            <a:graphicFrameLocks noGrp="1"/>
          </p:cNvGraphicFramePr>
          <p:nvPr>
            <p:ph idx="1"/>
            <p:extLst>
              <p:ext uri="{D42A27DB-BD31-4B8C-83A1-F6EECF244321}">
                <p14:modId xmlns:p14="http://schemas.microsoft.com/office/powerpoint/2010/main" val="3102896722"/>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58175" y="4867275"/>
            <a:ext cx="2800350"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User Experience</a:t>
            </a:r>
            <a:endParaRPr lang="en-IN" sz="2000" b="1" dirty="0"/>
          </a:p>
        </p:txBody>
      </p:sp>
      <p:cxnSp>
        <p:nvCxnSpPr>
          <p:cNvPr id="5" name="Straight Connector 4"/>
          <p:cNvCxnSpPr/>
          <p:nvPr/>
        </p:nvCxnSpPr>
        <p:spPr>
          <a:xfrm>
            <a:off x="9505950" y="4305300"/>
            <a:ext cx="28575" cy="5619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58" y="428389"/>
            <a:ext cx="5712014" cy="848196"/>
          </a:xfrm>
        </p:spPr>
        <p:txBody>
          <a:bodyPr anchor="ctr"/>
          <a:lstStyle/>
          <a:p>
            <a:r>
              <a:rPr lang="en-IN" b="1" dirty="0">
                <a:latin typeface="Algerian" panose="04020705040A02060702" pitchFamily="82" charset="0"/>
              </a:rPr>
              <a:t>PLATFORM DESIGN:</a:t>
            </a:r>
          </a:p>
        </p:txBody>
      </p:sp>
      <p:sp>
        <p:nvSpPr>
          <p:cNvPr id="4" name="Text Placeholder 3"/>
          <p:cNvSpPr>
            <a:spLocks noGrp="1"/>
          </p:cNvSpPr>
          <p:nvPr>
            <p:ph type="body" sz="half" idx="2"/>
          </p:nvPr>
        </p:nvSpPr>
        <p:spPr>
          <a:xfrm>
            <a:off x="445504" y="1654057"/>
            <a:ext cx="6055964" cy="4486684"/>
          </a:xfrm>
        </p:spPr>
        <p:txBody>
          <a:bodyPr>
            <a:norm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Design the platform layout with sections for product categories, individual product pages , shopping cart , checkout and payment. Product Categories: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Below the header, create a section for product categories. This section should display images and text links to different product categories.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category image should be a clickable link leading to a category page.</a:t>
            </a:r>
            <a:endParaRPr lang="en-IN"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9713C8C-8E70-45D5-AE59-23E60168254E}" type="slidenum">
              <a:rPr lang="en-US" smtClean="0"/>
              <a:t>6</a:t>
            </a:fld>
            <a:endParaRPr lang="en-US" dirty="0"/>
          </a:p>
        </p:txBody>
      </p:sp>
      <p:pic>
        <p:nvPicPr>
          <p:cNvPr id="1031" name="Picture 7" descr="D:\IBM\169589541263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7699" y="1488276"/>
            <a:ext cx="2524479" cy="47474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924675" y="628650"/>
            <a:ext cx="4876800" cy="4476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Top categories to choose from</a:t>
            </a:r>
            <a:endParaRPr lang="en-IN" dirty="0"/>
          </a:p>
        </p:txBody>
      </p:sp>
    </p:spTree>
    <p:extLst>
      <p:ext uri="{BB962C8B-B14F-4D97-AF65-F5344CB8AC3E}">
        <p14:creationId xmlns:p14="http://schemas.microsoft.com/office/powerpoint/2010/main" val="212801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accent4">
                    <a:lumMod val="50000"/>
                  </a:schemeClr>
                </a:solidFill>
                <a:latin typeface="Algerian" panose="04020705040A02060702" pitchFamily="82" charset="0"/>
              </a:rPr>
              <a:t>Individual product pages : </a:t>
            </a:r>
            <a:br>
              <a:rPr lang="en-US" sz="1800" dirty="0"/>
            </a:br>
            <a:r>
              <a:rPr lang="en-US" sz="1800" dirty="0"/>
              <a:t>•Each product should have an image, product name, price, and an "Add to Cart" button</a:t>
            </a:r>
            <a:endParaRPr lang="en-IN" sz="1800" dirty="0"/>
          </a:p>
        </p:txBody>
      </p:sp>
      <p:sp>
        <p:nvSpPr>
          <p:cNvPr id="3" name="Text Placeholder 2"/>
          <p:cNvSpPr>
            <a:spLocks noGrp="1"/>
          </p:cNvSpPr>
          <p:nvPr>
            <p:ph type="body" idx="1"/>
          </p:nvPr>
        </p:nvSpPr>
        <p:spPr>
          <a:xfrm>
            <a:off x="8745538" y="1504950"/>
            <a:ext cx="588962" cy="810006"/>
          </a:xfrm>
        </p:spPr>
        <p:txBody>
          <a:bodyPr>
            <a:normAutofit fontScale="55000" lnSpcReduction="20000"/>
          </a:bodyPr>
          <a:lstStyle/>
          <a:p>
            <a:r>
              <a:rPr lang="en-US" dirty="0"/>
              <a:t>.</a:t>
            </a:r>
            <a:endParaRPr lang="en-IN" dirty="0"/>
          </a:p>
        </p:txBody>
      </p:sp>
      <p:sp>
        <p:nvSpPr>
          <p:cNvPr id="5" name="Text Placeholder 4"/>
          <p:cNvSpPr>
            <a:spLocks noGrp="1"/>
          </p:cNvSpPr>
          <p:nvPr>
            <p:ph type="body" sz="quarter" idx="3"/>
          </p:nvPr>
        </p:nvSpPr>
        <p:spPr>
          <a:xfrm>
            <a:off x="535339" y="5026342"/>
            <a:ext cx="3697605" cy="1512570"/>
          </a:xfrm>
        </p:spPr>
        <p:txBody>
          <a:bodyPr>
            <a:noAutofit/>
          </a:bodyPr>
          <a:lstStyle/>
          <a:p>
            <a:r>
              <a:rPr lang="en-US" sz="1800" b="0" dirty="0">
                <a:solidFill>
                  <a:srgbClr val="00B0F0"/>
                </a:solidFill>
                <a:latin typeface="Times New Roman" panose="02020603050405020304" pitchFamily="18" charset="0"/>
                <a:cs typeface="Times New Roman" panose="02020603050405020304" pitchFamily="18" charset="0"/>
              </a:rPr>
              <a:t>Shopping cart and checkout payment: </a:t>
            </a:r>
          </a:p>
          <a:p>
            <a:r>
              <a:rPr lang="en-US" sz="1800" b="0" dirty="0">
                <a:latin typeface="Times New Roman" panose="02020603050405020304" pitchFamily="18" charset="0"/>
                <a:cs typeface="Times New Roman" panose="02020603050405020304" pitchFamily="18" charset="0"/>
              </a:rPr>
              <a:t>• After adding items to the cart, users can proceed to checkout. </a:t>
            </a:r>
          </a:p>
          <a:p>
            <a:r>
              <a:rPr lang="en-US" sz="1800" b="0" dirty="0">
                <a:latin typeface="Times New Roman" panose="02020603050405020304" pitchFamily="18" charset="0"/>
                <a:cs typeface="Times New Roman" panose="02020603050405020304" pitchFamily="18" charset="0"/>
              </a:rPr>
              <a:t>• On the checkout page, provide various payment options such as credit/debit card, PayPal, or other </a:t>
            </a:r>
            <a:endParaRPr lang="en-IN" sz="1800" b="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B9713C8C-8E70-45D5-AE59-23E60168254E}" type="slidenum">
              <a:rPr lang="en-US" smtClean="0"/>
              <a:t>7</a:t>
            </a:fld>
            <a:endParaRPr lang="en-US" dirty="0"/>
          </a:p>
        </p:txBody>
      </p:sp>
      <p:sp>
        <p:nvSpPr>
          <p:cNvPr id="9" name="Text Placeholder 8"/>
          <p:cNvSpPr>
            <a:spLocks noGrp="1"/>
          </p:cNvSpPr>
          <p:nvPr>
            <p:ph type="body" sz="quarter" idx="13"/>
          </p:nvPr>
        </p:nvSpPr>
        <p:spPr/>
        <p:txBody>
          <a:bodyPr/>
          <a:lstStyle/>
          <a:p>
            <a:r>
              <a:rPr lang="en-US" dirty="0"/>
              <a:t>.</a:t>
            </a:r>
            <a:endParaRPr lang="en-IN" dirty="0"/>
          </a:p>
        </p:txBody>
      </p:sp>
      <p:pic>
        <p:nvPicPr>
          <p:cNvPr id="2050" name="Picture 2" descr="D:\IBM\1695895412647.jpg"/>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266825" y="2162174"/>
            <a:ext cx="2755826" cy="23717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IBM\169589541266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399" y="1800225"/>
            <a:ext cx="2887681" cy="4295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BM\1695895412631.jpg"/>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8324850" y="1695451"/>
            <a:ext cx="2299207" cy="426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6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Presentation Title</a:t>
            </a:r>
            <a:endParaRPr lang="en-US" dirty="0"/>
          </a:p>
        </p:txBody>
      </p:sp>
      <p:sp>
        <p:nvSpPr>
          <p:cNvPr id="3" name="Slide Number Placeholder 2"/>
          <p:cNvSpPr>
            <a:spLocks noGrp="1"/>
          </p:cNvSpPr>
          <p:nvPr>
            <p:ph type="sldNum" sz="quarter" idx="12"/>
          </p:nvPr>
        </p:nvSpPr>
        <p:spPr/>
        <p:txBody>
          <a:bodyPr/>
          <a:lstStyle/>
          <a:p>
            <a:fld id="{B9713C8C-8E70-45D5-AE59-23E60168254E}" type="slidenum">
              <a:rPr lang="en-US" smtClean="0"/>
              <a:t>8</a:t>
            </a:fld>
            <a:endParaRPr lang="en-US" dirty="0"/>
          </a:p>
        </p:txBody>
      </p:sp>
      <p:sp>
        <p:nvSpPr>
          <p:cNvPr id="5" name="Rectangle 4"/>
          <p:cNvSpPr/>
          <p:nvPr/>
        </p:nvSpPr>
        <p:spPr>
          <a:xfrm>
            <a:off x="228600" y="1762125"/>
            <a:ext cx="11315700" cy="3638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Create a database to store product information such as images, descriptions, prices and categories.</a:t>
            </a:r>
          </a:p>
          <a:p>
            <a:pPr algn="ctr"/>
            <a:r>
              <a:rPr lang="en-US" sz="1600" b="1" dirty="0">
                <a:latin typeface="Times New Roman" panose="02020603050405020304" pitchFamily="18" charset="0"/>
                <a:cs typeface="Times New Roman" panose="02020603050405020304" pitchFamily="18" charset="0"/>
              </a:rPr>
              <a:t>Products Table </a:t>
            </a:r>
          </a:p>
          <a:p>
            <a:pPr algn="ct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Attributes:</a:t>
            </a:r>
            <a:r>
              <a:rPr lang="en-US" sz="1600" dirty="0" err="1">
                <a:latin typeface="Times New Roman" panose="02020603050405020304" pitchFamily="18" charset="0"/>
                <a:cs typeface="Times New Roman" panose="02020603050405020304" pitchFamily="18" charset="0"/>
              </a:rPr>
              <a:t>ProductID</a:t>
            </a:r>
            <a:r>
              <a:rPr lang="en-US" sz="1600" dirty="0">
                <a:latin typeface="Times New Roman" panose="02020603050405020304" pitchFamily="18" charset="0"/>
                <a:cs typeface="Times New Roman" panose="02020603050405020304" pitchFamily="18" charset="0"/>
              </a:rPr>
              <a:t> (Primary Key, Auto -incremented),</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(String),Description (Text),Price (Decimal),</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(Foreign Key),</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(String)</a:t>
            </a:r>
          </a:p>
          <a:p>
            <a:pPr algn="ct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Categories Table: </a:t>
            </a:r>
          </a:p>
          <a:p>
            <a:pPr algn="ctr"/>
            <a:r>
              <a:rPr lang="en-US" sz="1600" b="1" dirty="0" err="1">
                <a:latin typeface="Times New Roman" panose="02020603050405020304" pitchFamily="18" charset="0"/>
                <a:cs typeface="Times New Roman" panose="02020603050405020304" pitchFamily="18" charset="0"/>
              </a:rPr>
              <a:t>Attributes:</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(Primary Key, Auto - incremented),</a:t>
            </a:r>
            <a:r>
              <a:rPr lang="en-US" sz="1600" dirty="0" err="1">
                <a:latin typeface="Times New Roman" panose="02020603050405020304" pitchFamily="18" charset="0"/>
                <a:cs typeface="Times New Roman" panose="02020603050405020304" pitchFamily="18" charset="0"/>
              </a:rPr>
              <a:t>CategoryName</a:t>
            </a:r>
            <a:r>
              <a:rPr lang="en-US" sz="1600" dirty="0">
                <a:latin typeface="Times New Roman" panose="02020603050405020304" pitchFamily="18" charset="0"/>
                <a:cs typeface="Times New Roman" panose="02020603050405020304" pitchFamily="18" charset="0"/>
              </a:rPr>
              <a:t> (String) </a:t>
            </a:r>
          </a:p>
          <a:p>
            <a:pPr algn="ctr"/>
            <a:r>
              <a:rPr lang="en-US" sz="1600" b="1" dirty="0">
                <a:latin typeface="Times New Roman" panose="02020603050405020304" pitchFamily="18" charset="0"/>
                <a:cs typeface="Times New Roman" panose="02020603050405020304" pitchFamily="18" charset="0"/>
              </a:rPr>
              <a:t>Use Cases From Backend </a:t>
            </a:r>
          </a:p>
          <a:p>
            <a:pPr algn="ctr"/>
            <a:r>
              <a:rPr lang="en-US" sz="1600" b="1" dirty="0">
                <a:latin typeface="Times New Roman" panose="02020603050405020304" pitchFamily="18" charset="0"/>
                <a:cs typeface="Times New Roman" panose="02020603050405020304" pitchFamily="18" charset="0"/>
              </a:rPr>
              <a:t>Product Listing: </a:t>
            </a:r>
            <a:r>
              <a:rPr lang="en-US" sz="1600" dirty="0">
                <a:latin typeface="Times New Roman" panose="02020603050405020304" pitchFamily="18" charset="0"/>
                <a:cs typeface="Times New Roman" panose="02020603050405020304" pitchFamily="18" charset="0"/>
              </a:rPr>
              <a:t>Retrieve a list of products with their names, prices, and images for displaying on the website.</a:t>
            </a:r>
          </a:p>
          <a:p>
            <a:pPr algn="ct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Sql</a:t>
            </a:r>
            <a:r>
              <a:rPr lang="en-US" sz="1600" b="1" dirty="0">
                <a:latin typeface="Times New Roman" panose="02020603050405020304" pitchFamily="18" charset="0"/>
                <a:cs typeface="Times New Roman" panose="02020603050405020304" pitchFamily="18" charset="0"/>
              </a:rPr>
              <a:t> query: </a:t>
            </a: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Price, </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FROM</a:t>
            </a:r>
          </a:p>
          <a:p>
            <a:pPr algn="ctr"/>
            <a:r>
              <a:rPr lang="en-US" sz="1600" b="1" dirty="0">
                <a:latin typeface="Times New Roman" panose="02020603050405020304" pitchFamily="18" charset="0"/>
                <a:cs typeface="Times New Roman" panose="02020603050405020304" pitchFamily="18" charset="0"/>
              </a:rPr>
              <a:t>Category Filtering: </a:t>
            </a:r>
            <a:r>
              <a:rPr lang="en-US" sz="1600" dirty="0">
                <a:latin typeface="Times New Roman" panose="02020603050405020304" pitchFamily="18" charset="0"/>
                <a:cs typeface="Times New Roman" panose="02020603050405020304" pitchFamily="18" charset="0"/>
              </a:rPr>
              <a:t>Allow users to filter products by category by querying the "Products" table based on the </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field. </a:t>
            </a:r>
          </a:p>
          <a:p>
            <a:pPr algn="ctr"/>
            <a:r>
              <a:rPr lang="en-US" sz="1600" b="1" dirty="0" err="1">
                <a:latin typeface="Times New Roman" panose="02020603050405020304" pitchFamily="18" charset="0"/>
                <a:cs typeface="Times New Roman" panose="02020603050405020304" pitchFamily="18" charset="0"/>
              </a:rPr>
              <a:t>Sql</a:t>
            </a:r>
            <a:r>
              <a:rPr lang="en-US" sz="1600" b="1" dirty="0">
                <a:latin typeface="Times New Roman" panose="02020603050405020304" pitchFamily="18" charset="0"/>
                <a:cs typeface="Times New Roman" panose="02020603050405020304" pitchFamily="18" charset="0"/>
              </a:rPr>
              <a:t> query: </a:t>
            </a: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Price, </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FROM Products</a:t>
            </a:r>
          </a:p>
          <a:p>
            <a:pPr algn="ct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category_id</a:t>
            </a:r>
            <a:r>
              <a:rPr lang="en-US" sz="1600" dirty="0">
                <a:latin typeface="Times New Roman" panose="02020603050405020304" pitchFamily="18" charset="0"/>
                <a:cs typeface="Times New Roman" panose="02020603050405020304" pitchFamily="18" charset="0"/>
              </a:rPr>
              <a:t>; Products: Remove products from the database when they are no longer available.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query:DELETE</a:t>
            </a:r>
            <a:r>
              <a:rPr lang="en-US" sz="1600" dirty="0">
                <a:latin typeface="Times New Roman" panose="02020603050405020304" pitchFamily="18" charset="0"/>
                <a:cs typeface="Times New Roman" panose="02020603050405020304" pitchFamily="18" charset="0"/>
              </a:rPr>
              <a:t> FROM Products WHERE </a:t>
            </a:r>
            <a:r>
              <a:rPr lang="en-US" sz="1600" dirty="0" err="1">
                <a:latin typeface="Times New Roman" panose="02020603050405020304" pitchFamily="18" charset="0"/>
                <a:cs typeface="Times New Roman" panose="02020603050405020304" pitchFamily="18" charset="0"/>
              </a:rPr>
              <a:t>ProductID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product_id</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981075" y="481012"/>
            <a:ext cx="7962900" cy="8286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3600" b="1" dirty="0">
                <a:solidFill>
                  <a:srgbClr val="7030A0"/>
                </a:solidFill>
                <a:latin typeface="Algerian" panose="04020705040A02060702" pitchFamily="82" charset="0"/>
              </a:rPr>
              <a:t>PRODUCT SHOWCASE:</a:t>
            </a:r>
            <a:endParaRPr lang="en-IN" dirty="0">
              <a:latin typeface="Algerian" panose="04020705040A02060702" pitchFamily="82" charset="0"/>
            </a:endParaRPr>
          </a:p>
        </p:txBody>
      </p:sp>
    </p:spTree>
    <p:extLst>
      <p:ext uri="{BB962C8B-B14F-4D97-AF65-F5344CB8AC3E}">
        <p14:creationId xmlns:p14="http://schemas.microsoft.com/office/powerpoint/2010/main" val="258463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rPr>
              <a:t>USER AUTHENTICATION:</a:t>
            </a:r>
            <a:br>
              <a:rPr lang="en-US" sz="1800" dirty="0"/>
            </a:br>
            <a:r>
              <a:rPr lang="en-US" sz="1800" dirty="0"/>
              <a:t> Presentation title 10 Implement user registration and authentication features to enable artisans and customers to access the platform</a:t>
            </a:r>
            <a:endParaRPr lang="en-IN" sz="1800"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9</a:t>
            </a:fld>
            <a:endParaRPr lang="en-US" dirty="0"/>
          </a:p>
        </p:txBody>
      </p:sp>
      <p:pic>
        <p:nvPicPr>
          <p:cNvPr id="307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68475" y="2358231"/>
            <a:ext cx="30765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78412" y="2277269"/>
            <a:ext cx="3294063" cy="3448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61994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E5DDD7-51B5-4930-B64B-01C58CE53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D62371-ADEA-418E-8E24-008BFB846863}">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46563CEF-D140-44C5-9563-E20FF9496D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TM89080264</Template>
  <TotalTime>0</TotalTime>
  <Words>663</Words>
  <Application>Microsoft Office PowerPoint</Application>
  <PresentationFormat>Widescreen</PresentationFormat>
  <Paragraphs>72</Paragraphs>
  <Slides>13</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Arial</vt:lpstr>
      <vt:lpstr>Calibri</vt:lpstr>
      <vt:lpstr>Century Gothic</vt:lpstr>
      <vt:lpstr>Elephant</vt:lpstr>
      <vt:lpstr>Times New Roman</vt:lpstr>
      <vt:lpstr>Brush</vt:lpstr>
      <vt:lpstr>E-COMMERCE APPLICATION ON IBM CLOUD FOUNDRY</vt:lpstr>
      <vt:lpstr>Phase 1 project</vt:lpstr>
      <vt:lpstr>Problem Definition:</vt:lpstr>
      <vt:lpstr>Design your thoughts</vt:lpstr>
      <vt:lpstr>DESIGN THINKING:</vt:lpstr>
      <vt:lpstr>PLATFORM DESIGN:</vt:lpstr>
      <vt:lpstr>Individual product pages :  •Each product should have an image, product name, price, and an "Add to Cart" button</vt:lpstr>
      <vt:lpstr>PowerPoint Presentation</vt:lpstr>
      <vt:lpstr>USER AUTHENTICATION:  Presentation title 10 Implement user registration and authentication features to enable artisans and customers to access the platform</vt:lpstr>
      <vt:lpstr>SHOPPING CART AND CHECKOUT:</vt:lpstr>
      <vt:lpstr>PAYMENT INTEGRATION:</vt:lpstr>
      <vt:lpstr>Focus on providing an intuitive and visually appealing user experience for both artisan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2020-09-01T21:14:45Z</dcterms:created>
  <dcterms:modified xsi:type="dcterms:W3CDTF">2023-09-28T11:15:22Z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